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44" r:id="rId2"/>
    <p:sldMasterId id="2147483768" r:id="rId3"/>
    <p:sldMasterId id="2147483756" r:id="rId4"/>
    <p:sldMasterId id="2147483720" r:id="rId5"/>
    <p:sldMasterId id="2147483780" r:id="rId6"/>
  </p:sldMasterIdLst>
  <p:sldIdLst>
    <p:sldId id="259" r:id="rId7"/>
    <p:sldId id="277" r:id="rId8"/>
    <p:sldId id="348" r:id="rId9"/>
    <p:sldId id="273" r:id="rId10"/>
    <p:sldId id="275" r:id="rId11"/>
    <p:sldId id="279" r:id="rId12"/>
    <p:sldId id="349" r:id="rId13"/>
    <p:sldId id="406" r:id="rId14"/>
    <p:sldId id="407" r:id="rId15"/>
    <p:sldId id="408" r:id="rId16"/>
    <p:sldId id="365" r:id="rId17"/>
    <p:sldId id="399" r:id="rId18"/>
    <p:sldId id="400" r:id="rId19"/>
    <p:sldId id="402" r:id="rId20"/>
    <p:sldId id="401" r:id="rId21"/>
    <p:sldId id="403" r:id="rId22"/>
    <p:sldId id="404" r:id="rId23"/>
    <p:sldId id="405" r:id="rId24"/>
    <p:sldId id="344" r:id="rId25"/>
    <p:sldId id="301" r:id="rId26"/>
    <p:sldId id="369" r:id="rId27"/>
  </p:sldIdLst>
  <p:sldSz cx="5400675" cy="3816350"/>
  <p:notesSz cx="9144000" cy="6858000"/>
  <p:defaultTextStyle>
    <a:defPPr>
      <a:defRPr lang="fr-FR"/>
    </a:defPPr>
    <a:lvl1pPr marL="0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1pPr>
    <a:lvl2pPr marL="180365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2pPr>
    <a:lvl3pPr marL="360731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3pPr>
    <a:lvl4pPr marL="541096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4pPr>
    <a:lvl5pPr marL="721462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5pPr>
    <a:lvl6pPr marL="901827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6pPr>
    <a:lvl7pPr marL="1082192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7pPr>
    <a:lvl8pPr marL="1262558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8pPr>
    <a:lvl9pPr marL="1442923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ACE499-E5B5-49B5-9214-9557B262F265}">
          <p14:sldIdLst>
            <p14:sldId id="259"/>
            <p14:sldId id="277"/>
            <p14:sldId id="348"/>
            <p14:sldId id="273"/>
            <p14:sldId id="275"/>
            <p14:sldId id="279"/>
            <p14:sldId id="349"/>
            <p14:sldId id="406"/>
            <p14:sldId id="407"/>
            <p14:sldId id="408"/>
            <p14:sldId id="365"/>
            <p14:sldId id="399"/>
            <p14:sldId id="400"/>
            <p14:sldId id="402"/>
            <p14:sldId id="401"/>
            <p14:sldId id="403"/>
            <p14:sldId id="404"/>
            <p14:sldId id="405"/>
            <p14:sldId id="344"/>
            <p14:sldId id="301"/>
            <p14:sldId id="3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03" userDrawn="1">
          <p15:clr>
            <a:srgbClr val="A4A3A4"/>
          </p15:clr>
        </p15:guide>
        <p15:guide id="2" pos="17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9B20"/>
    <a:srgbClr val="DE2020"/>
    <a:srgbClr val="9A48D0"/>
    <a:srgbClr val="00FA71"/>
    <a:srgbClr val="181A1B"/>
    <a:srgbClr val="63458A"/>
    <a:srgbClr val="815A9B"/>
    <a:srgbClr val="B288C0"/>
    <a:srgbClr val="E4B7E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434" autoAdjust="0"/>
    <p:restoredTop sz="94660"/>
  </p:normalViewPr>
  <p:slideViewPr>
    <p:cSldViewPr snapToGrid="0" showGuides="1">
      <p:cViewPr varScale="1">
        <p:scale>
          <a:sx n="194" d="100"/>
          <a:sy n="194" d="100"/>
        </p:scale>
        <p:origin x="1272" y="156"/>
      </p:cViewPr>
      <p:guideLst>
        <p:guide orient="horz" pos="1203"/>
        <p:guide pos="17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2550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308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65563" y="203200"/>
            <a:ext cx="1163637" cy="32337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203200"/>
            <a:ext cx="3341688" cy="32337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379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647686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767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8300" y="950913"/>
            <a:ext cx="4657725" cy="1587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8300" y="2554288"/>
            <a:ext cx="4657725" cy="8350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995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1475" y="1016000"/>
            <a:ext cx="2252663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538" y="1016000"/>
            <a:ext cx="2252662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2589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9313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935038"/>
            <a:ext cx="2286000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71475" y="1393825"/>
            <a:ext cx="2286000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733675" y="935038"/>
            <a:ext cx="2297113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733675" y="1393825"/>
            <a:ext cx="2297113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289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36261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6013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614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3029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67419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6699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65563" y="203200"/>
            <a:ext cx="1163637" cy="32337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203200"/>
            <a:ext cx="3341688" cy="32337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66131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310056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404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8300" y="950913"/>
            <a:ext cx="4657725" cy="1587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8300" y="2554288"/>
            <a:ext cx="4657725" cy="8350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7848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1475" y="1016000"/>
            <a:ext cx="2252663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538" y="1016000"/>
            <a:ext cx="2252662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60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9313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935038"/>
            <a:ext cx="2286000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71475" y="1393825"/>
            <a:ext cx="2286000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733675" y="935038"/>
            <a:ext cx="2297113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733675" y="1393825"/>
            <a:ext cx="2297113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78462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98729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267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8300" y="950913"/>
            <a:ext cx="4657725" cy="1587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8300" y="2554288"/>
            <a:ext cx="4657725" cy="8350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23746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29804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9199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74962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65563" y="203200"/>
            <a:ext cx="1163637" cy="32337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203200"/>
            <a:ext cx="3341688" cy="32337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8068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8808585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91445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8300" y="950913"/>
            <a:ext cx="4657725" cy="1587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8300" y="2554288"/>
            <a:ext cx="4657725" cy="8350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30756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1475" y="1016000"/>
            <a:ext cx="2252663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538" y="1016000"/>
            <a:ext cx="2252662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597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9313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935038"/>
            <a:ext cx="2286000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71475" y="1393825"/>
            <a:ext cx="2286000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733675" y="935038"/>
            <a:ext cx="2297113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733675" y="1393825"/>
            <a:ext cx="2297113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030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8122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1475" y="1016000"/>
            <a:ext cx="2252663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538" y="1016000"/>
            <a:ext cx="2252662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70778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72811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04114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63291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5827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65563" y="203200"/>
            <a:ext cx="1163637" cy="32337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203200"/>
            <a:ext cx="3341688" cy="32337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7640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17497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1396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8300" y="950913"/>
            <a:ext cx="4657725" cy="1587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8300" y="2554288"/>
            <a:ext cx="4657725" cy="835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10829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1475" y="1016000"/>
            <a:ext cx="2252663" cy="2420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538" y="1016000"/>
            <a:ext cx="2252662" cy="2420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6860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9313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935038"/>
            <a:ext cx="2286000" cy="4587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71475" y="1393825"/>
            <a:ext cx="2286000" cy="2051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733675" y="935038"/>
            <a:ext cx="2297113" cy="4587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733675" y="1393825"/>
            <a:ext cx="2297113" cy="2051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9762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9313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935038"/>
            <a:ext cx="2286000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71475" y="1393825"/>
            <a:ext cx="2286000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733675" y="935038"/>
            <a:ext cx="2297113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733675" y="1393825"/>
            <a:ext cx="2297113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0686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81876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56941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549275"/>
            <a:ext cx="2735263" cy="27130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26324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95525" y="549275"/>
            <a:ext cx="2735263" cy="27130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39177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89455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65563" y="203200"/>
            <a:ext cx="1163637" cy="32337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203200"/>
            <a:ext cx="3341688" cy="32337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5530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1812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30441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8300" y="950913"/>
            <a:ext cx="4657725" cy="1587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8300" y="2554288"/>
            <a:ext cx="4657725" cy="835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40374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1475" y="1016000"/>
            <a:ext cx="2252663" cy="2420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538" y="1016000"/>
            <a:ext cx="2252662" cy="2420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4824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0260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9313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935038"/>
            <a:ext cx="2286000" cy="4587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71475" y="1393825"/>
            <a:ext cx="2286000" cy="2051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733675" y="935038"/>
            <a:ext cx="2297113" cy="4587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733675" y="1393825"/>
            <a:ext cx="2297113" cy="2051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78350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1168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66156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549275"/>
            <a:ext cx="2735263" cy="27130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59558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95525" y="549275"/>
            <a:ext cx="2735263" cy="27130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1782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2153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65563" y="203200"/>
            <a:ext cx="1163637" cy="32337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203200"/>
            <a:ext cx="3341688" cy="32337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2900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1190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32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429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microsoft.com/office/2007/relationships/hdphoto" Target="../media/hdphoto1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-36000" y="-36000"/>
            <a:ext cx="5472000" cy="324000"/>
          </a:xfrm>
          <a:prstGeom prst="rect">
            <a:avLst/>
          </a:prstGeom>
          <a:solidFill>
            <a:srgbClr val="E4DAFE">
              <a:alpha val="30000"/>
            </a:srgbClr>
          </a:solidFill>
          <a:ln w="0">
            <a:solidFill>
              <a:srgbClr val="8F45C7">
                <a:alpha val="70000"/>
              </a:srgbClr>
            </a:solidFill>
          </a:ln>
        </p:spPr>
        <p:txBody>
          <a:bodyPr vert="horz" wrap="square" lIns="0" tIns="36000" rIns="72000" bIns="0" rtlCol="0" anchor="ctr">
            <a:sp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Connecteur droit 8"/>
          <p:cNvCxnSpPr/>
          <p:nvPr userDrawn="1"/>
        </p:nvCxnSpPr>
        <p:spPr>
          <a:xfrm flipH="1">
            <a:off x="36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>
          <a:xfrm flipH="1">
            <a:off x="72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 flipH="1">
            <a:off x="108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 userDrawn="1"/>
        </p:nvCxnSpPr>
        <p:spPr>
          <a:xfrm flipH="1">
            <a:off x="144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36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144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252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>
          <a:xfrm>
            <a:off x="144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>
          <a:xfrm>
            <a:off x="252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>
          <a:xfrm>
            <a:off x="36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/>
          <p:cNvGrpSpPr/>
          <p:nvPr userDrawn="1"/>
        </p:nvGrpSpPr>
        <p:grpSpPr>
          <a:xfrm>
            <a:off x="396000" y="36000"/>
            <a:ext cx="288000" cy="180000"/>
            <a:chOff x="188400" y="188400"/>
            <a:chExt cx="288000" cy="180000"/>
          </a:xfrm>
          <a:solidFill>
            <a:srgbClr val="CFB601">
              <a:alpha val="10000"/>
            </a:srgbClr>
          </a:solidFill>
        </p:grpSpPr>
        <p:sp>
          <p:nvSpPr>
            <p:cNvPr id="20" name="Rectangle 19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6" name="Groupe 25"/>
          <p:cNvGrpSpPr/>
          <p:nvPr userDrawn="1"/>
        </p:nvGrpSpPr>
        <p:grpSpPr>
          <a:xfrm>
            <a:off x="756000" y="36000"/>
            <a:ext cx="288000" cy="180000"/>
            <a:chOff x="188400" y="188400"/>
            <a:chExt cx="288000" cy="180000"/>
          </a:xfrm>
          <a:solidFill>
            <a:srgbClr val="9486FE">
              <a:alpha val="9804"/>
            </a:srgbClr>
          </a:solidFill>
        </p:grpSpPr>
        <p:sp>
          <p:nvSpPr>
            <p:cNvPr id="27" name="Rectangle 26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e 32"/>
          <p:cNvGrpSpPr/>
          <p:nvPr userDrawn="1"/>
        </p:nvGrpSpPr>
        <p:grpSpPr>
          <a:xfrm>
            <a:off x="1116000" y="36000"/>
            <a:ext cx="288000" cy="180000"/>
            <a:chOff x="188400" y="188400"/>
            <a:chExt cx="288000" cy="180000"/>
          </a:xfrm>
          <a:solidFill>
            <a:srgbClr val="FF0000">
              <a:alpha val="10000"/>
            </a:srgbClr>
          </a:solidFill>
        </p:grpSpPr>
        <p:sp>
          <p:nvSpPr>
            <p:cNvPr id="34" name="Rectangle 33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0" name="Groupe 39"/>
          <p:cNvGrpSpPr/>
          <p:nvPr userDrawn="1"/>
        </p:nvGrpSpPr>
        <p:grpSpPr>
          <a:xfrm>
            <a:off x="1476000" y="36000"/>
            <a:ext cx="288000" cy="180000"/>
            <a:chOff x="188400" y="188400"/>
            <a:chExt cx="288000" cy="180000"/>
          </a:xfrm>
          <a:solidFill>
            <a:srgbClr val="35E9E0">
              <a:alpha val="9804"/>
            </a:srgbClr>
          </a:solidFill>
        </p:grpSpPr>
        <p:sp>
          <p:nvSpPr>
            <p:cNvPr id="41" name="Rectangle 40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048374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LM Roman 12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Placeholder 1"/>
          <p:cNvSpPr>
            <a:spLocks noGrp="1"/>
          </p:cNvSpPr>
          <p:nvPr>
            <p:ph type="title"/>
          </p:nvPr>
        </p:nvSpPr>
        <p:spPr>
          <a:xfrm>
            <a:off x="-36000" y="-36000"/>
            <a:ext cx="5472000" cy="324000"/>
          </a:xfrm>
          <a:prstGeom prst="rect">
            <a:avLst/>
          </a:prstGeom>
          <a:solidFill>
            <a:srgbClr val="E4DAFE">
              <a:alpha val="30000"/>
            </a:srgbClr>
          </a:solidFill>
          <a:ln w="0">
            <a:solidFill>
              <a:srgbClr val="8F45C7">
                <a:alpha val="70000"/>
              </a:srgbClr>
            </a:solidFill>
          </a:ln>
        </p:spPr>
        <p:txBody>
          <a:bodyPr vert="horz" wrap="square" lIns="0" tIns="36000" rIns="72000" bIns="0" rtlCol="0" anchor="ctr">
            <a:sp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Connecteur droit 8"/>
          <p:cNvCxnSpPr/>
          <p:nvPr userDrawn="1"/>
        </p:nvCxnSpPr>
        <p:spPr>
          <a:xfrm flipH="1">
            <a:off x="36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>
          <a:xfrm flipH="1">
            <a:off x="72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 flipH="1">
            <a:off x="108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 userDrawn="1"/>
        </p:nvCxnSpPr>
        <p:spPr>
          <a:xfrm flipH="1">
            <a:off x="144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36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144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252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>
          <a:xfrm>
            <a:off x="144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>
          <a:xfrm>
            <a:off x="252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>
          <a:xfrm>
            <a:off x="36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/>
          <p:cNvGrpSpPr/>
          <p:nvPr userDrawn="1"/>
        </p:nvGrpSpPr>
        <p:grpSpPr>
          <a:xfrm>
            <a:off x="396000" y="36000"/>
            <a:ext cx="288000" cy="180000"/>
            <a:chOff x="188400" y="188400"/>
            <a:chExt cx="288000" cy="180000"/>
          </a:xfrm>
          <a:solidFill>
            <a:srgbClr val="CFB601">
              <a:alpha val="10000"/>
            </a:srgbClr>
          </a:solidFill>
        </p:grpSpPr>
        <p:sp>
          <p:nvSpPr>
            <p:cNvPr id="20" name="Rectangle 19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6" name="Groupe 25"/>
          <p:cNvGrpSpPr/>
          <p:nvPr userDrawn="1"/>
        </p:nvGrpSpPr>
        <p:grpSpPr>
          <a:xfrm>
            <a:off x="756000" y="36000"/>
            <a:ext cx="288000" cy="180000"/>
            <a:chOff x="188400" y="188400"/>
            <a:chExt cx="288000" cy="180000"/>
          </a:xfrm>
          <a:solidFill>
            <a:srgbClr val="9486FE">
              <a:alpha val="9804"/>
            </a:srgbClr>
          </a:solidFill>
        </p:grpSpPr>
        <p:sp>
          <p:nvSpPr>
            <p:cNvPr id="27" name="Rectangle 26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e 32"/>
          <p:cNvGrpSpPr/>
          <p:nvPr userDrawn="1"/>
        </p:nvGrpSpPr>
        <p:grpSpPr>
          <a:xfrm>
            <a:off x="1116000" y="36000"/>
            <a:ext cx="288000" cy="180000"/>
            <a:chOff x="188400" y="188400"/>
            <a:chExt cx="288000" cy="180000"/>
          </a:xfrm>
          <a:solidFill>
            <a:srgbClr val="FF0000">
              <a:alpha val="10000"/>
            </a:srgbClr>
          </a:solidFill>
        </p:grpSpPr>
        <p:sp>
          <p:nvSpPr>
            <p:cNvPr id="34" name="Rectangle 33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0" name="Groupe 39"/>
          <p:cNvGrpSpPr/>
          <p:nvPr userDrawn="1"/>
        </p:nvGrpSpPr>
        <p:grpSpPr>
          <a:xfrm>
            <a:off x="1476000" y="36000"/>
            <a:ext cx="288000" cy="180000"/>
            <a:chOff x="188400" y="188400"/>
            <a:chExt cx="288000" cy="180000"/>
          </a:xfrm>
          <a:solidFill>
            <a:srgbClr val="35E9E0">
              <a:alpha val="9804"/>
            </a:srgbClr>
          </a:solidFill>
        </p:grpSpPr>
        <p:sp>
          <p:nvSpPr>
            <p:cNvPr id="41" name="Rectangle 40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6877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LM Roman 12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Connecteur droit 8"/>
          <p:cNvCxnSpPr/>
          <p:nvPr userDrawn="1"/>
        </p:nvCxnSpPr>
        <p:spPr>
          <a:xfrm flipH="1">
            <a:off x="36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>
          <a:xfrm flipH="1">
            <a:off x="72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 flipH="1">
            <a:off x="108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 userDrawn="1"/>
        </p:nvCxnSpPr>
        <p:spPr>
          <a:xfrm flipH="1">
            <a:off x="144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36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144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252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>
          <a:xfrm>
            <a:off x="144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>
          <a:xfrm>
            <a:off x="252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>
          <a:xfrm>
            <a:off x="36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/>
          <p:cNvGrpSpPr/>
          <p:nvPr userDrawn="1"/>
        </p:nvGrpSpPr>
        <p:grpSpPr>
          <a:xfrm>
            <a:off x="396000" y="36000"/>
            <a:ext cx="288000" cy="180000"/>
            <a:chOff x="188400" y="188400"/>
            <a:chExt cx="288000" cy="180000"/>
          </a:xfrm>
          <a:solidFill>
            <a:srgbClr val="CFB601">
              <a:alpha val="10000"/>
            </a:srgbClr>
          </a:solidFill>
        </p:grpSpPr>
        <p:sp>
          <p:nvSpPr>
            <p:cNvPr id="20" name="Rectangle 19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6" name="Groupe 25"/>
          <p:cNvGrpSpPr/>
          <p:nvPr userDrawn="1"/>
        </p:nvGrpSpPr>
        <p:grpSpPr>
          <a:xfrm>
            <a:off x="756000" y="36000"/>
            <a:ext cx="288000" cy="180000"/>
            <a:chOff x="188400" y="188400"/>
            <a:chExt cx="288000" cy="180000"/>
          </a:xfrm>
          <a:solidFill>
            <a:srgbClr val="9486FE">
              <a:alpha val="9804"/>
            </a:srgbClr>
          </a:solidFill>
        </p:grpSpPr>
        <p:sp>
          <p:nvSpPr>
            <p:cNvPr id="27" name="Rectangle 26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e 32"/>
          <p:cNvGrpSpPr/>
          <p:nvPr userDrawn="1"/>
        </p:nvGrpSpPr>
        <p:grpSpPr>
          <a:xfrm>
            <a:off x="1116000" y="36000"/>
            <a:ext cx="288000" cy="180000"/>
            <a:chOff x="188400" y="188400"/>
            <a:chExt cx="288000" cy="180000"/>
          </a:xfrm>
          <a:solidFill>
            <a:srgbClr val="FF0000">
              <a:alpha val="10000"/>
            </a:srgbClr>
          </a:solidFill>
        </p:grpSpPr>
        <p:sp>
          <p:nvSpPr>
            <p:cNvPr id="34" name="Rectangle 33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0" name="Groupe 39"/>
          <p:cNvGrpSpPr/>
          <p:nvPr userDrawn="1"/>
        </p:nvGrpSpPr>
        <p:grpSpPr>
          <a:xfrm>
            <a:off x="1476000" y="36000"/>
            <a:ext cx="288000" cy="180000"/>
            <a:chOff x="188400" y="188400"/>
            <a:chExt cx="288000" cy="180000"/>
          </a:xfrm>
          <a:solidFill>
            <a:srgbClr val="35E9E0">
              <a:alpha val="9804"/>
            </a:srgbClr>
          </a:solidFill>
        </p:grpSpPr>
        <p:sp>
          <p:nvSpPr>
            <p:cNvPr id="41" name="Rectangle 40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7" name="Title Placeholder 1"/>
          <p:cNvSpPr>
            <a:spLocks noGrp="1"/>
          </p:cNvSpPr>
          <p:nvPr>
            <p:ph type="title"/>
          </p:nvPr>
        </p:nvSpPr>
        <p:spPr>
          <a:xfrm>
            <a:off x="-36000" y="-36000"/>
            <a:ext cx="5472000" cy="324000"/>
          </a:xfrm>
          <a:prstGeom prst="rect">
            <a:avLst/>
          </a:prstGeom>
          <a:solidFill>
            <a:srgbClr val="E4DAFE">
              <a:alpha val="30000"/>
            </a:srgbClr>
          </a:solidFill>
          <a:ln w="0">
            <a:solidFill>
              <a:srgbClr val="8F45C7">
                <a:alpha val="70000"/>
              </a:srgbClr>
            </a:solidFill>
          </a:ln>
        </p:spPr>
        <p:txBody>
          <a:bodyPr vert="horz" wrap="square" lIns="0" tIns="36000" rIns="72000" bIns="0" rtlCol="0" anchor="ctr">
            <a:sp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646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LM Roman 12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9A1BF-806B-475C-9B4A-5A00D3354FE6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Connecteur droit 8"/>
          <p:cNvCxnSpPr/>
          <p:nvPr userDrawn="1"/>
        </p:nvCxnSpPr>
        <p:spPr>
          <a:xfrm flipH="1">
            <a:off x="36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>
          <a:xfrm flipH="1">
            <a:off x="72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 flipH="1">
            <a:off x="108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 userDrawn="1"/>
        </p:nvCxnSpPr>
        <p:spPr>
          <a:xfrm flipH="1">
            <a:off x="144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36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144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252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>
          <a:xfrm>
            <a:off x="144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>
          <a:xfrm>
            <a:off x="252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>
          <a:xfrm>
            <a:off x="36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/>
          <p:cNvGrpSpPr/>
          <p:nvPr userDrawn="1"/>
        </p:nvGrpSpPr>
        <p:grpSpPr>
          <a:xfrm>
            <a:off x="396000" y="36000"/>
            <a:ext cx="288000" cy="180000"/>
            <a:chOff x="188400" y="188400"/>
            <a:chExt cx="288000" cy="180000"/>
          </a:xfrm>
          <a:solidFill>
            <a:srgbClr val="CFB601">
              <a:alpha val="10000"/>
            </a:srgbClr>
          </a:solidFill>
        </p:grpSpPr>
        <p:sp>
          <p:nvSpPr>
            <p:cNvPr id="20" name="Rectangle 19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6" name="Groupe 25"/>
          <p:cNvGrpSpPr/>
          <p:nvPr userDrawn="1"/>
        </p:nvGrpSpPr>
        <p:grpSpPr>
          <a:xfrm>
            <a:off x="756000" y="36000"/>
            <a:ext cx="288000" cy="180000"/>
            <a:chOff x="188400" y="188400"/>
            <a:chExt cx="288000" cy="180000"/>
          </a:xfrm>
          <a:solidFill>
            <a:srgbClr val="9486FE">
              <a:alpha val="9804"/>
            </a:srgbClr>
          </a:solidFill>
        </p:grpSpPr>
        <p:sp>
          <p:nvSpPr>
            <p:cNvPr id="27" name="Rectangle 26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e 32"/>
          <p:cNvGrpSpPr/>
          <p:nvPr userDrawn="1"/>
        </p:nvGrpSpPr>
        <p:grpSpPr>
          <a:xfrm>
            <a:off x="1116000" y="36000"/>
            <a:ext cx="288000" cy="180000"/>
            <a:chOff x="188400" y="188400"/>
            <a:chExt cx="288000" cy="180000"/>
          </a:xfrm>
          <a:solidFill>
            <a:srgbClr val="FF0000">
              <a:alpha val="10000"/>
            </a:srgbClr>
          </a:solidFill>
        </p:grpSpPr>
        <p:sp>
          <p:nvSpPr>
            <p:cNvPr id="34" name="Rectangle 33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0" name="Groupe 39"/>
          <p:cNvGrpSpPr/>
          <p:nvPr userDrawn="1"/>
        </p:nvGrpSpPr>
        <p:grpSpPr>
          <a:xfrm>
            <a:off x="1476000" y="36000"/>
            <a:ext cx="288000" cy="180000"/>
            <a:chOff x="188400" y="188400"/>
            <a:chExt cx="288000" cy="180000"/>
          </a:xfrm>
          <a:solidFill>
            <a:srgbClr val="35E9E0">
              <a:alpha val="9804"/>
            </a:srgbClr>
          </a:solidFill>
        </p:grpSpPr>
        <p:sp>
          <p:nvSpPr>
            <p:cNvPr id="41" name="Rectangle 40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7" name="Title Placeholder 1"/>
          <p:cNvSpPr>
            <a:spLocks noGrp="1"/>
          </p:cNvSpPr>
          <p:nvPr>
            <p:ph type="title"/>
          </p:nvPr>
        </p:nvSpPr>
        <p:spPr>
          <a:xfrm>
            <a:off x="-36000" y="-36000"/>
            <a:ext cx="5472000" cy="324000"/>
          </a:xfrm>
          <a:prstGeom prst="rect">
            <a:avLst/>
          </a:prstGeom>
          <a:solidFill>
            <a:srgbClr val="E4DAFE">
              <a:alpha val="30000"/>
            </a:srgbClr>
          </a:solidFill>
          <a:ln w="0">
            <a:solidFill>
              <a:srgbClr val="8F45C7">
                <a:alpha val="70000"/>
              </a:srgbClr>
            </a:solidFill>
          </a:ln>
        </p:spPr>
        <p:txBody>
          <a:bodyPr vert="horz" wrap="square" lIns="0" tIns="36000" rIns="72000" bIns="0" rtlCol="0" anchor="ctr">
            <a:sp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60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LM Roman 12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 userDrawn="1"/>
        </p:nvSpPr>
        <p:spPr>
          <a:xfrm>
            <a:off x="-540000" y="-36000"/>
            <a:ext cx="6113202" cy="4320000"/>
          </a:xfrm>
          <a:prstGeom prst="rect">
            <a:avLst/>
          </a:prstGeom>
          <a:blipFill dpi="0" rotWithShape="1">
            <a:blip r:embed="rId13">
              <a:alphaModFix amt="12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LightScreen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477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B2D5B-3BA6-47C6-AD5D-096E8E421663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374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 de texte 1"/>
          <p:cNvSpPr txBox="1"/>
          <p:nvPr/>
        </p:nvSpPr>
        <p:spPr>
          <a:xfrm>
            <a:off x="288000" y="216000"/>
            <a:ext cx="4808534" cy="16800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5000"/>
              </a:lnSpc>
            </a:pPr>
            <a:r>
              <a:rPr lang="fr-FR" sz="1200" b="1" dirty="0">
                <a:latin typeface="LM Roman 12" panose="00000500000000000000" pitchFamily="50" charset="0"/>
                <a:ea typeface="Calibri" panose="020F0502020204030204" pitchFamily="34" charset="0"/>
                <a:cs typeface="Calibri" panose="020F0502020204030204" pitchFamily="34" charset="0"/>
              </a:rPr>
              <a:t>DATA SCIENTIST - PROJET 5</a:t>
            </a:r>
            <a:endParaRPr lang="fr-FR" sz="1200" b="1" dirty="0">
              <a:latin typeface="LM Roman 12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</a:pPr>
            <a:endParaRPr lang="fr-FR" sz="834" b="1" dirty="0">
              <a:latin typeface="LM Roman 12" panose="00000500000000000000" pitchFamily="50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endParaRPr lang="fr-FR" sz="834" b="1" dirty="0">
              <a:latin typeface="LM Roman 12" panose="00000500000000000000" pitchFamily="50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endParaRPr lang="fr-FR" sz="834" b="1" dirty="0">
              <a:latin typeface="LM Roman 12" panose="00000500000000000000" pitchFamily="50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endParaRPr lang="fr-FR" sz="834" b="1" dirty="0">
              <a:latin typeface="LM Roman 12" panose="00000500000000000000" pitchFamily="50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endParaRPr lang="fr-FR" sz="834" b="1" dirty="0">
              <a:latin typeface="LM Roman 12" panose="00000500000000000000" pitchFamily="50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fr-FR" sz="1200" b="1" dirty="0">
                <a:latin typeface="LM Roman 12" panose="00000500000000000000" pitchFamily="50" charset="0"/>
                <a:ea typeface="Calibri" panose="020F0502020204030204" pitchFamily="34" charset="0"/>
                <a:cs typeface="Calibri" panose="020F0502020204030204" pitchFamily="34" charset="0"/>
              </a:rPr>
              <a:t>Segmentez des clients d'un site e-commerce</a:t>
            </a:r>
          </a:p>
          <a:p>
            <a:pPr algn="ctr">
              <a:lnSpc>
                <a:spcPct val="115000"/>
              </a:lnSpc>
            </a:pPr>
            <a:r>
              <a:rPr lang="fr-FR" sz="800" dirty="0">
                <a:latin typeface="LM Roman 12" panose="00000500000000000000" pitchFamily="50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fr-FR" sz="800" b="1" dirty="0">
              <a:latin typeface="LM Roman 12" panose="00000500000000000000" pitchFamily="50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fr-FR" sz="1000" b="1" dirty="0">
                <a:latin typeface="LM Roman 12" panose="00000500000000000000" pitchFamily="50" charset="0"/>
                <a:ea typeface="Calibri" panose="020F0502020204030204" pitchFamily="34" charset="0"/>
                <a:cs typeface="Calibri" panose="020F0502020204030204" pitchFamily="34" charset="0"/>
              </a:rPr>
              <a:t>Arnaud CHOUX</a:t>
            </a:r>
            <a:r>
              <a:rPr lang="fr-FR" sz="1200" b="1" dirty="0">
                <a:latin typeface="LM Roman 12" panose="00000500000000000000" pitchFamily="50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algn="ctr">
              <a:lnSpc>
                <a:spcPct val="115000"/>
              </a:lnSpc>
            </a:pPr>
            <a:endParaRPr lang="fr-FR" sz="1000" b="1" dirty="0">
              <a:latin typeface="LM Roman 12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44000" y="3168000"/>
            <a:ext cx="1080000" cy="21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 de texte 1"/>
          <p:cNvSpPr txBox="1"/>
          <p:nvPr/>
        </p:nvSpPr>
        <p:spPr>
          <a:xfrm>
            <a:off x="1008000" y="2988000"/>
            <a:ext cx="1652889" cy="68121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>
              <a:lnSpc>
                <a:spcPct val="115000"/>
              </a:lnSpc>
            </a:pPr>
            <a:r>
              <a:rPr lang="fr-FR" sz="89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Formation OPENCLASSROOMS</a:t>
            </a:r>
          </a:p>
          <a:p>
            <a:pPr algn="r">
              <a:lnSpc>
                <a:spcPct val="115000"/>
              </a:lnSpc>
            </a:pPr>
            <a:r>
              <a:rPr lang="fr-FR" sz="89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Financement région </a:t>
            </a:r>
            <a:r>
              <a:rPr lang="fr-FR" sz="89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IdF</a:t>
            </a:r>
            <a:endParaRPr lang="fr-FR" sz="89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5000"/>
              </a:lnSpc>
              <a:spcAft>
                <a:spcPts val="417"/>
              </a:spcAft>
            </a:pPr>
            <a:endParaRPr lang="fr-FR" sz="89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5000"/>
              </a:lnSpc>
              <a:spcAft>
                <a:spcPts val="417"/>
              </a:spcAft>
            </a:pPr>
            <a:r>
              <a:rPr lang="fr-FR" sz="89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Novembre 2022</a:t>
            </a:r>
            <a:endParaRPr lang="fr-FR" sz="89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396504" y="1404000"/>
            <a:ext cx="460766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396504" y="1152000"/>
            <a:ext cx="460766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6FFDE-6494-4DB2-A3FA-6ECCDF5AA300}" type="slidenum">
              <a:rPr lang="fr-FR" smtClean="0"/>
              <a:t>1</a:t>
            </a:fld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2916000" y="3024000"/>
            <a:ext cx="576000" cy="576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236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60000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II.2. Réorganisation de la data en RFM(S)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Je trouve que seuls 2.8% des clients présents dans cette </a:t>
            </a:r>
            <a:r>
              <a:rPr lang="fr-FR" sz="1000" dirty="0" err="1">
                <a:latin typeface="LM Roman 12" panose="00000500000000000000" pitchFamily="50" charset="0"/>
              </a:rPr>
              <a:t>database</a:t>
            </a:r>
            <a:r>
              <a:rPr lang="fr-FR" sz="1000" dirty="0">
                <a:latin typeface="LM Roman 12" panose="00000500000000000000" pitchFamily="50" charset="0"/>
              </a:rPr>
              <a:t> ont fait plus d’un achat.</a:t>
            </a:r>
          </a:p>
        </p:txBody>
      </p:sp>
    </p:spTree>
    <p:extLst>
      <p:ext uri="{BB962C8B-B14F-4D97-AF65-F5344CB8AC3E}">
        <p14:creationId xmlns:p14="http://schemas.microsoft.com/office/powerpoint/2010/main" val="22858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Plan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16000" y="504000"/>
            <a:ext cx="3186362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III</a:t>
            </a:r>
            <a:endParaRPr lang="fr-FR" sz="1400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IV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48000" y="504000"/>
            <a:ext cx="4434507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Présentation du projet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Nettoyage</a:t>
            </a:r>
            <a:endParaRPr lang="fr-FR" sz="1400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Traitement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Conclusions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97DFE7-FA2A-1834-66B6-DF2D8563C101}"/>
              </a:ext>
            </a:extLst>
          </p:cNvPr>
          <p:cNvCxnSpPr>
            <a:cxnSpLocks/>
          </p:cNvCxnSpPr>
          <p:nvPr/>
        </p:nvCxnSpPr>
        <p:spPr>
          <a:xfrm>
            <a:off x="2700337" y="468175"/>
            <a:ext cx="0" cy="288000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6925950-AECF-0994-D9C4-781EB4977A7F}"/>
              </a:ext>
            </a:extLst>
          </p:cNvPr>
          <p:cNvSpPr/>
          <p:nvPr/>
        </p:nvSpPr>
        <p:spPr>
          <a:xfrm>
            <a:off x="159127" y="2556387"/>
            <a:ext cx="2441505" cy="9521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5">
            <a:extLst>
              <a:ext uri="{FF2B5EF4-FFF2-40B4-BE49-F238E27FC236}">
                <a16:creationId xmlns:a16="http://schemas.microsoft.com/office/drawing/2014/main" id="{7A2A1541-851C-C834-1EB7-5DA72DD0C840}"/>
              </a:ext>
            </a:extLst>
          </p:cNvPr>
          <p:cNvSpPr txBox="1"/>
          <p:nvPr/>
        </p:nvSpPr>
        <p:spPr>
          <a:xfrm>
            <a:off x="2948501" y="503999"/>
            <a:ext cx="2238015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400" b="1" dirty="0" err="1">
                <a:latin typeface="LM Roman 12" panose="00000500000000000000" pitchFamily="50" charset="0"/>
              </a:rPr>
              <a:t>best_estimator</a:t>
            </a:r>
            <a:r>
              <a:rPr lang="fr-FR" sz="1400" b="1" dirty="0">
                <a:latin typeface="LM Roman 12" panose="00000500000000000000" pitchFamily="50" charset="0"/>
              </a:rPr>
              <a:t>_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Importance de l’</a:t>
            </a:r>
            <a:r>
              <a:rPr lang="fr-FR" sz="1400" b="1" dirty="0" err="1">
                <a:latin typeface="LM Roman 12" panose="00000500000000000000" pitchFamily="50" charset="0"/>
              </a:rPr>
              <a:t>ENERGYSTARScore</a:t>
            </a: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Plus de nettoyage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 err="1">
                <a:latin typeface="LM Roman 12" panose="00000500000000000000" pitchFamily="50" charset="0"/>
              </a:rPr>
              <a:t>best_estimator</a:t>
            </a:r>
            <a:r>
              <a:rPr lang="fr-FR" sz="1400" b="1" dirty="0">
                <a:latin typeface="LM Roman 12" panose="00000500000000000000" pitchFamily="50" charset="0"/>
              </a:rPr>
              <a:t>_ bis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Empreinte carbone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036F58-7574-403A-0DF2-CB5A870903C6}"/>
              </a:ext>
            </a:extLst>
          </p:cNvPr>
          <p:cNvSpPr/>
          <p:nvPr/>
        </p:nvSpPr>
        <p:spPr>
          <a:xfrm>
            <a:off x="229165" y="300255"/>
            <a:ext cx="2441505" cy="144005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93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III.3. </a:t>
            </a:r>
            <a:r>
              <a:rPr lang="fr-FR" sz="1400" b="1" dirty="0" err="1">
                <a:latin typeface="LM Roman 12" panose="00000500000000000000" pitchFamily="50" charset="0"/>
              </a:rPr>
              <a:t>Dataset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clustering sur 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16424-B5EC-481B-22CD-E9CE6F9B0855}"/>
              </a:ext>
            </a:extLst>
          </p:cNvPr>
          <p:cNvSpPr/>
          <p:nvPr/>
        </p:nvSpPr>
        <p:spPr>
          <a:xfrm>
            <a:off x="0" y="720000"/>
            <a:ext cx="5400675" cy="172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22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III.3. </a:t>
            </a:r>
            <a:r>
              <a:rPr lang="fr-FR" sz="1400" b="1" dirty="0" err="1">
                <a:latin typeface="LM Roman 12" panose="00000500000000000000" pitchFamily="50" charset="0"/>
              </a:rPr>
              <a:t>Dataset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optimum à 4 ou 5 clusters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16424-B5EC-481B-22CD-E9CE6F9B0855}"/>
              </a:ext>
            </a:extLst>
          </p:cNvPr>
          <p:cNvSpPr/>
          <p:nvPr/>
        </p:nvSpPr>
        <p:spPr>
          <a:xfrm>
            <a:off x="1260000" y="720000"/>
            <a:ext cx="2880000" cy="2160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9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III.3. </a:t>
            </a:r>
            <a:r>
              <a:rPr lang="fr-FR" sz="1400" b="1" dirty="0" err="1">
                <a:latin typeface="LM Roman 12" panose="00000500000000000000" pitchFamily="50" charset="0"/>
              </a:rPr>
              <a:t>Dataset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clustering sur 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16424-B5EC-481B-22CD-E9CE6F9B0855}"/>
              </a:ext>
            </a:extLst>
          </p:cNvPr>
          <p:cNvSpPr/>
          <p:nvPr/>
        </p:nvSpPr>
        <p:spPr>
          <a:xfrm>
            <a:off x="0" y="360000"/>
            <a:ext cx="5400675" cy="2880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26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III.3. </a:t>
            </a:r>
            <a:r>
              <a:rPr lang="fr-FR" sz="1400" b="1" dirty="0" err="1">
                <a:latin typeface="LM Roman 12" panose="00000500000000000000" pitchFamily="50" charset="0"/>
              </a:rPr>
              <a:t>Dataset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optimum à 4 ou 5 clusters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16424-B5EC-481B-22CD-E9CE6F9B0855}"/>
              </a:ext>
            </a:extLst>
          </p:cNvPr>
          <p:cNvSpPr/>
          <p:nvPr/>
        </p:nvSpPr>
        <p:spPr>
          <a:xfrm>
            <a:off x="1260000" y="720000"/>
            <a:ext cx="2880000" cy="2160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10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81289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III.3. Stabilité (reproductibilité) du clustering </a:t>
            </a:r>
            <a:r>
              <a:rPr lang="fr-FR" sz="1400" b="1" dirty="0" err="1">
                <a:latin typeface="LM Roman 12" panose="00000500000000000000" pitchFamily="50" charset="0"/>
              </a:rPr>
              <a:t>KMeans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Avec </a:t>
            </a:r>
            <a:r>
              <a:rPr lang="fr-FR" sz="1000" dirty="0" err="1">
                <a:latin typeface="LM Roman 12" panose="00000500000000000000" pitchFamily="50" charset="0"/>
              </a:rPr>
              <a:t>n_clusters</a:t>
            </a:r>
            <a:r>
              <a:rPr lang="fr-FR" sz="1000" dirty="0">
                <a:latin typeface="LM Roman 12" panose="00000500000000000000" pitchFamily="50" charset="0"/>
              </a:rPr>
              <a:t>=5, init=‘</a:t>
            </a:r>
            <a:r>
              <a:rPr lang="fr-FR" sz="1000" dirty="0" err="1">
                <a:latin typeface="LM Roman 12" panose="00000500000000000000" pitchFamily="50" charset="0"/>
              </a:rPr>
              <a:t>random</a:t>
            </a:r>
            <a:r>
              <a:rPr lang="fr-FR" sz="1000" dirty="0">
                <a:latin typeface="LM Roman 12" panose="00000500000000000000" pitchFamily="50" charset="0"/>
              </a:rPr>
              <a:t>’, je répète 5 fois le clustering.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3ECC8-09EE-63B6-31E6-1DE508C42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0" y="360000"/>
            <a:ext cx="3988283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65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1B2BBA-3A88-718E-E446-6A0C345E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98" y="0"/>
            <a:ext cx="3745878" cy="381635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III.3. Comparaison d’algorithmes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Avec </a:t>
            </a:r>
            <a:r>
              <a:rPr lang="fr-FR" sz="1000" dirty="0" err="1">
                <a:latin typeface="LM Roman 12" panose="00000500000000000000" pitchFamily="50" charset="0"/>
              </a:rPr>
              <a:t>n_clusters</a:t>
            </a:r>
            <a:r>
              <a:rPr lang="fr-FR" sz="1000" dirty="0">
                <a:latin typeface="LM Roman 12" panose="00000500000000000000" pitchFamily="50" charset="0"/>
              </a:rPr>
              <a:t>=5, init=‘</a:t>
            </a:r>
            <a:r>
              <a:rPr lang="fr-FR" sz="1000" dirty="0" err="1">
                <a:latin typeface="LM Roman 12" panose="00000500000000000000" pitchFamily="50" charset="0"/>
              </a:rPr>
              <a:t>random</a:t>
            </a:r>
            <a:r>
              <a:rPr lang="fr-FR" sz="1000" dirty="0">
                <a:latin typeface="LM Roman 12" panose="00000500000000000000" pitchFamily="50" charset="0"/>
              </a:rPr>
              <a:t>’, je répète 5 fois le clustering.</a:t>
            </a:r>
          </a:p>
        </p:txBody>
      </p:sp>
    </p:spTree>
    <p:extLst>
      <p:ext uri="{BB962C8B-B14F-4D97-AF65-F5344CB8AC3E}">
        <p14:creationId xmlns:p14="http://schemas.microsoft.com/office/powerpoint/2010/main" val="214954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055806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III.3. Stabilité temporelle du clustering </a:t>
            </a:r>
            <a:r>
              <a:rPr lang="fr-FR" sz="1400" b="1" dirty="0" err="1">
                <a:latin typeface="LM Roman 12" panose="00000500000000000000" pitchFamily="50" charset="0"/>
              </a:rPr>
              <a:t>KMeans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Avec </a:t>
            </a:r>
            <a:r>
              <a:rPr lang="fr-FR" sz="1000" dirty="0" err="1">
                <a:latin typeface="LM Roman 12" panose="00000500000000000000" pitchFamily="50" charset="0"/>
              </a:rPr>
              <a:t>n_clusters</a:t>
            </a:r>
            <a:r>
              <a:rPr lang="fr-FR" sz="1000" dirty="0">
                <a:latin typeface="LM Roman 12" panose="00000500000000000000" pitchFamily="50" charset="0"/>
              </a:rPr>
              <a:t>=5, init=‘</a:t>
            </a:r>
            <a:r>
              <a:rPr lang="fr-FR" sz="1000" dirty="0" err="1">
                <a:latin typeface="LM Roman 12" panose="00000500000000000000" pitchFamily="50" charset="0"/>
              </a:rPr>
              <a:t>random</a:t>
            </a:r>
            <a:r>
              <a:rPr lang="fr-FR" sz="1000" dirty="0">
                <a:latin typeface="LM Roman 12" panose="00000500000000000000" pitchFamily="50" charset="0"/>
              </a:rPr>
              <a:t>’, je répète 5 fois le clustering.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650CB-CD41-849F-64B1-C734AFF60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000" y="720000"/>
            <a:ext cx="259253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82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II.1.4. Indicateurs inintéressants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67339" y="3436684"/>
            <a:ext cx="5112000" cy="15388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suppression d’informations moins utiles, inutiles, redondantes</a:t>
            </a:r>
            <a:endParaRPr lang="fr-FR" sz="800" dirty="0">
              <a:latin typeface="LM Roman 12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33E38-7427-3F1A-5514-139B3ED09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133"/>
            <a:ext cx="3105583" cy="485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BDC60-ED1A-446E-DA6D-06C249AB1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426"/>
            <a:ext cx="5400675" cy="25052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39C5CB-CE64-5BFC-9C11-5D3DF73F656A}"/>
              </a:ext>
            </a:extLst>
          </p:cNvPr>
          <p:cNvSpPr/>
          <p:nvPr/>
        </p:nvSpPr>
        <p:spPr>
          <a:xfrm>
            <a:off x="9144" y="838426"/>
            <a:ext cx="2622884" cy="210728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E0C3BC-76BA-6A1F-6323-FB46C34C3596}"/>
              </a:ext>
            </a:extLst>
          </p:cNvPr>
          <p:cNvSpPr/>
          <p:nvPr/>
        </p:nvSpPr>
        <p:spPr>
          <a:xfrm>
            <a:off x="9144" y="1528896"/>
            <a:ext cx="2622884" cy="228600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B31EF5-61CA-DC21-4A5A-CA7F1BD532F3}"/>
              </a:ext>
            </a:extLst>
          </p:cNvPr>
          <p:cNvSpPr/>
          <p:nvPr/>
        </p:nvSpPr>
        <p:spPr>
          <a:xfrm>
            <a:off x="9144" y="2922954"/>
            <a:ext cx="2395728" cy="118872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389C9-8018-45F5-AE0C-6A32B9863299}"/>
              </a:ext>
            </a:extLst>
          </p:cNvPr>
          <p:cNvSpPr/>
          <p:nvPr/>
        </p:nvSpPr>
        <p:spPr>
          <a:xfrm>
            <a:off x="9144" y="1307230"/>
            <a:ext cx="2651760" cy="219456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61023F-C54F-C85D-DA6F-D20DD6DBC173}"/>
              </a:ext>
            </a:extLst>
          </p:cNvPr>
          <p:cNvSpPr/>
          <p:nvPr/>
        </p:nvSpPr>
        <p:spPr>
          <a:xfrm>
            <a:off x="9144" y="1871598"/>
            <a:ext cx="2926080" cy="118872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6781FB-4160-1E6A-3CEB-CE1D2B40A626}"/>
              </a:ext>
            </a:extLst>
          </p:cNvPr>
          <p:cNvSpPr/>
          <p:nvPr/>
        </p:nvSpPr>
        <p:spPr>
          <a:xfrm>
            <a:off x="9147" y="2810298"/>
            <a:ext cx="2862072" cy="11887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38DA4F-4E61-020C-C79F-04E4E62CDBA7}"/>
              </a:ext>
            </a:extLst>
          </p:cNvPr>
          <p:cNvSpPr/>
          <p:nvPr/>
        </p:nvSpPr>
        <p:spPr>
          <a:xfrm>
            <a:off x="9144" y="3035808"/>
            <a:ext cx="3319272" cy="11887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4B9BBB-890D-E2C1-72CB-DD3987D6E4DC}"/>
              </a:ext>
            </a:extLst>
          </p:cNvPr>
          <p:cNvSpPr/>
          <p:nvPr/>
        </p:nvSpPr>
        <p:spPr>
          <a:xfrm>
            <a:off x="9144" y="3166133"/>
            <a:ext cx="2651760" cy="118872"/>
          </a:xfrm>
          <a:prstGeom prst="rect">
            <a:avLst/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955247-3E82-3DFA-D36E-70A4CEEF7CE0}"/>
              </a:ext>
            </a:extLst>
          </p:cNvPr>
          <p:cNvSpPr/>
          <p:nvPr/>
        </p:nvSpPr>
        <p:spPr>
          <a:xfrm>
            <a:off x="9147" y="2688219"/>
            <a:ext cx="3511296" cy="11887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FB4592-8E53-FA4E-A9A0-6CA88B73C26C}"/>
              </a:ext>
            </a:extLst>
          </p:cNvPr>
          <p:cNvSpPr/>
          <p:nvPr/>
        </p:nvSpPr>
        <p:spPr>
          <a:xfrm>
            <a:off x="9147" y="2221650"/>
            <a:ext cx="5376672" cy="11887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82B11B-E1C5-540C-9DD5-F3EB13A04BDF}"/>
              </a:ext>
            </a:extLst>
          </p:cNvPr>
          <p:cNvSpPr/>
          <p:nvPr/>
        </p:nvSpPr>
        <p:spPr>
          <a:xfrm>
            <a:off x="9144" y="2465428"/>
            <a:ext cx="5376672" cy="21031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69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Plan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16000" y="504000"/>
            <a:ext cx="3186362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III</a:t>
            </a:r>
            <a:endParaRPr lang="fr-FR" sz="1400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IV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48000" y="504000"/>
            <a:ext cx="4434507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Présentation du projet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Nettoyage</a:t>
            </a:r>
            <a:endParaRPr lang="fr-FR" sz="1400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Traitement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Conclusions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97DFE7-FA2A-1834-66B6-DF2D8563C101}"/>
              </a:ext>
            </a:extLst>
          </p:cNvPr>
          <p:cNvCxnSpPr>
            <a:cxnSpLocks/>
          </p:cNvCxnSpPr>
          <p:nvPr/>
        </p:nvCxnSpPr>
        <p:spPr>
          <a:xfrm>
            <a:off x="2700337" y="468175"/>
            <a:ext cx="0" cy="288000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412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950719" y="1605280"/>
            <a:ext cx="4402667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2000" b="1" dirty="0">
                <a:latin typeface="LM Roman 12" panose="00000500000000000000" pitchFamily="50" charset="0"/>
              </a:rPr>
              <a:t>CCL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9">
                <a:extLst>
                  <a:ext uri="{FF2B5EF4-FFF2-40B4-BE49-F238E27FC236}">
                    <a16:creationId xmlns:a16="http://schemas.microsoft.com/office/drawing/2014/main" id="{0105BAFB-A62A-AB7E-3B0C-A615765152D4}"/>
                  </a:ext>
                </a:extLst>
              </p:cNvPr>
              <p:cNvSpPr txBox="1"/>
              <p:nvPr/>
            </p:nvSpPr>
            <p:spPr>
              <a:xfrm>
                <a:off x="373932" y="3148115"/>
                <a:ext cx="4861745" cy="467885"/>
              </a:xfrm>
              <a:prstGeom prst="rect">
                <a:avLst/>
              </a:prstGeom>
              <a:noFill/>
            </p:spPr>
            <p:txBody>
              <a:bodyPr wrap="square" lIns="36000" tIns="0" rIns="36000" b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fr-FR" sz="1000" dirty="0">
                    <a:latin typeface="LM Roman 12" panose="00000500000000000000" pitchFamily="50" charset="0"/>
                  </a:rPr>
                  <a:t>La meilleure pipeline est trouvée.</a:t>
                </a:r>
              </a:p>
              <a:p>
                <a:pPr marL="171450" indent="-171450">
                  <a:buFontTx/>
                  <a:buChar char="-"/>
                </a:pPr>
                <a:r>
                  <a:rPr lang="fr-FR" sz="1000" dirty="0">
                    <a:latin typeface="LM Roman 12" panose="00000500000000000000" pitchFamily="50" charset="0"/>
                  </a:rPr>
                  <a:t>Preuves que l’</a:t>
                </a:r>
                <a:r>
                  <a:rPr lang="fr-FR" sz="1000" dirty="0" err="1">
                    <a:latin typeface="LM Roman 12" panose="00000500000000000000" pitchFamily="50" charset="0"/>
                  </a:rPr>
                  <a:t>ENERGYSTARScore</a:t>
                </a:r>
                <a:r>
                  <a:rPr lang="fr-FR" sz="1000" dirty="0">
                    <a:latin typeface="LM Roman 12" panose="00000500000000000000" pitchFamily="50" charset="0"/>
                  </a:rPr>
                  <a:t> est indispensable aux prédictions.</a:t>
                </a:r>
              </a:p>
              <a:p>
                <a:pPr marL="171450" indent="-171450">
                  <a:buFontTx/>
                  <a:buChar char="-"/>
                </a:pPr>
                <a:r>
                  <a:rPr lang="fr-FR" sz="1000" dirty="0">
                    <a:latin typeface="LM Roman 12" panose="00000500000000000000" pitchFamily="50" charset="0"/>
                  </a:rPr>
                  <a:t>Note: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fr-FR" sz="1000" b="0" i="0" smtClean="0">
                            <a:latin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fr-FR" sz="1000" b="0" i="0" smtClean="0">
                            <a:latin typeface="Cambria Math" panose="02040503050406030204" pitchFamily="18" charset="0"/>
                          </a:rPr>
                          <m:t>re</m:t>
                        </m:r>
                      </m:sup>
                    </m:sSup>
                  </m:oMath>
                </a14:m>
                <a:r>
                  <a:rPr lang="fr-FR" sz="1000" dirty="0">
                    <a:latin typeface="LM Roman 12" panose="00000500000000000000" pitchFamily="50" charset="0"/>
                  </a:rPr>
                  <a:t> recherche de meilleure pipeline sur tous éléments mais sans E*.</a:t>
                </a:r>
              </a:p>
            </p:txBody>
          </p:sp>
        </mc:Choice>
        <mc:Fallback xmlns="">
          <p:sp>
            <p:nvSpPr>
              <p:cNvPr id="2" name="ZoneTexte 9">
                <a:extLst>
                  <a:ext uri="{FF2B5EF4-FFF2-40B4-BE49-F238E27FC236}">
                    <a16:creationId xmlns:a16="http://schemas.microsoft.com/office/drawing/2014/main" id="{0105BAFB-A62A-AB7E-3B0C-A61576515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32" y="3148115"/>
                <a:ext cx="4861745" cy="467885"/>
              </a:xfrm>
              <a:prstGeom prst="rect">
                <a:avLst/>
              </a:prstGeom>
              <a:blipFill>
                <a:blip r:embed="rId2"/>
                <a:stretch>
                  <a:fillRect l="-1128" t="-15584" b="-20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649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950719" y="1605280"/>
            <a:ext cx="4402667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2000" b="1" dirty="0">
                <a:latin typeface="LM Roman 12" panose="00000500000000000000" pitchFamily="50" charset="0"/>
              </a:rPr>
              <a:t>Questions ?</a:t>
            </a:r>
            <a:endParaRPr lang="fr-FR" sz="2000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14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Plan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16000" y="504000"/>
            <a:ext cx="3186362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III</a:t>
            </a:r>
            <a:endParaRPr lang="fr-FR" sz="1400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IV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48000" y="504000"/>
            <a:ext cx="4434507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Présentation du projet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Nettoyage</a:t>
            </a:r>
            <a:endParaRPr lang="fr-FR" sz="1400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Traitement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Conclusions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97DFE7-FA2A-1834-66B6-DF2D8563C101}"/>
              </a:ext>
            </a:extLst>
          </p:cNvPr>
          <p:cNvCxnSpPr>
            <a:cxnSpLocks/>
          </p:cNvCxnSpPr>
          <p:nvPr/>
        </p:nvCxnSpPr>
        <p:spPr>
          <a:xfrm>
            <a:off x="2700337" y="468175"/>
            <a:ext cx="0" cy="288000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6925950-AECF-0994-D9C4-781EB4977A7F}"/>
              </a:ext>
            </a:extLst>
          </p:cNvPr>
          <p:cNvSpPr/>
          <p:nvPr/>
        </p:nvSpPr>
        <p:spPr>
          <a:xfrm>
            <a:off x="159127" y="986693"/>
            <a:ext cx="2441505" cy="252181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5">
            <a:extLst>
              <a:ext uri="{FF2B5EF4-FFF2-40B4-BE49-F238E27FC236}">
                <a16:creationId xmlns:a16="http://schemas.microsoft.com/office/drawing/2014/main" id="{7A2A1541-851C-C834-1EB7-5DA72DD0C840}"/>
              </a:ext>
            </a:extLst>
          </p:cNvPr>
          <p:cNvSpPr txBox="1"/>
          <p:nvPr/>
        </p:nvSpPr>
        <p:spPr>
          <a:xfrm>
            <a:off x="2959203" y="934887"/>
            <a:ext cx="2223009" cy="193899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Objectifs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Compétences abordées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 err="1">
                <a:latin typeface="LM Roman 12" panose="00000500000000000000" pitchFamily="50" charset="0"/>
              </a:rPr>
              <a:t>Dataset</a:t>
            </a:r>
            <a:endParaRPr lang="fr-FR" sz="1400" b="1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424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08038" y="465153"/>
            <a:ext cx="4683222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>
              <a:buAutoNum type="arabicPeriod"/>
            </a:pPr>
            <a:r>
              <a:rPr lang="fr-FR" sz="1000" dirty="0">
                <a:latin typeface="LM Roman 12" panose="00000500000000000000" pitchFamily="50" charset="0"/>
              </a:rPr>
              <a:t>Établir un clustering raisonnable (3 à 6 clusters de plus de 100 clients chacun et présentant des caractéristiques différentes) d’un </a:t>
            </a:r>
            <a:r>
              <a:rPr lang="fr-FR" sz="1000" dirty="0" err="1">
                <a:latin typeface="LM Roman 12" panose="00000500000000000000" pitchFamily="50" charset="0"/>
              </a:rPr>
              <a:t>dataset</a:t>
            </a:r>
            <a:r>
              <a:rPr lang="fr-FR" sz="1000" dirty="0">
                <a:latin typeface="LM Roman 12" panose="00000500000000000000" pitchFamily="50" charset="0"/>
              </a:rPr>
              <a:t> de clients d’une </a:t>
            </a:r>
            <a:r>
              <a:rPr lang="fr-FR" sz="1000" dirty="0" err="1">
                <a:latin typeface="LM Roman 12" panose="00000500000000000000" pitchFamily="50" charset="0"/>
              </a:rPr>
              <a:t>pateforme</a:t>
            </a:r>
            <a:r>
              <a:rPr lang="fr-FR" sz="1000" dirty="0">
                <a:latin typeface="LM Roman 12" panose="00000500000000000000" pitchFamily="50" charset="0"/>
              </a:rPr>
              <a:t> web.</a:t>
            </a:r>
          </a:p>
          <a:p>
            <a:pPr marL="228600" indent="-228600">
              <a:buAutoNum type="arabicPeriod"/>
            </a:pPr>
            <a:endParaRPr lang="fr-FR" sz="1000" dirty="0">
              <a:latin typeface="LM Roman 12" panose="00000500000000000000" pitchFamily="50" charset="0"/>
            </a:endParaRPr>
          </a:p>
          <a:p>
            <a:pPr marL="228600" indent="-228600">
              <a:buAutoNum type="arabicPeriod"/>
            </a:pPr>
            <a:r>
              <a:rPr lang="fr-FR" sz="1000" dirty="0">
                <a:latin typeface="LM Roman 12" panose="00000500000000000000" pitchFamily="50" charset="0"/>
              </a:rPr>
              <a:t>Identifier les caractéristiques de chaque cluster et proposer une action commerciale adéquate sur chacun.</a:t>
            </a:r>
          </a:p>
          <a:p>
            <a:pPr marL="228600" indent="-228600">
              <a:buAutoNum type="arabicPeriod"/>
            </a:pPr>
            <a:endParaRPr lang="fr-FR" sz="1000" dirty="0">
              <a:latin typeface="LM Roman 12" panose="00000500000000000000" pitchFamily="50" charset="0"/>
            </a:endParaRPr>
          </a:p>
          <a:p>
            <a:pPr marL="228600" indent="-228600">
              <a:buAutoNum type="arabicPeriod"/>
            </a:pPr>
            <a:r>
              <a:rPr lang="fr-FR" sz="1000" dirty="0">
                <a:latin typeface="LM Roman 12" panose="00000500000000000000" pitchFamily="50" charset="0"/>
              </a:rPr>
              <a:t>Prédire la durée de validité du modèle calculé au bout de laquelle il faut mettre à jour la modélisation.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I.1. Objectifs</a:t>
            </a:r>
            <a:endParaRPr lang="fr-FR" sz="1400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983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I.2. Compétences abordées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44000" y="432000"/>
            <a:ext cx="4683222" cy="200054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collecter la data (sans phase de recherche car la source est donnée)</a:t>
            </a: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mettre en forme et nettoyer la data (RDBMS </a:t>
            </a:r>
            <a:r>
              <a:rPr lang="fr-FR" sz="1000" dirty="0">
                <a:latin typeface="LM Roman 12" panose="00000500000000000000" pitchFamily="50" charset="0"/>
                <a:sym typeface="Wingdings" panose="05000000000000000000" pitchFamily="2" charset="2"/>
              </a:rPr>
              <a:t>→ RFM</a:t>
            </a:r>
            <a:r>
              <a:rPr lang="fr-FR" sz="1000" dirty="0">
                <a:latin typeface="LM Roman 12" panose="00000500000000000000" pitchFamily="50" charset="0"/>
              </a:rPr>
              <a:t>)</a:t>
            </a: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appliquer un clustering et évaluer sa performance</a:t>
            </a: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évaluer la similarité entre deux résultats de clustering</a:t>
            </a:r>
          </a:p>
        </p:txBody>
      </p:sp>
    </p:spTree>
    <p:extLst>
      <p:ext uri="{BB962C8B-B14F-4D97-AF65-F5344CB8AC3E}">
        <p14:creationId xmlns:p14="http://schemas.microsoft.com/office/powerpoint/2010/main" val="3898884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I.3. </a:t>
            </a:r>
            <a:r>
              <a:rPr lang="fr-FR" sz="1400" b="1" dirty="0" err="1">
                <a:latin typeface="LM Roman 12" panose="00000500000000000000" pitchFamily="50" charset="0"/>
              </a:rPr>
              <a:t>Dataset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Former un </a:t>
            </a:r>
            <a:r>
              <a:rPr lang="fr-FR" sz="1000" dirty="0" err="1">
                <a:latin typeface="LM Roman 12" panose="00000500000000000000" pitchFamily="50" charset="0"/>
              </a:rPr>
              <a:t>dataset</a:t>
            </a:r>
            <a:r>
              <a:rPr lang="fr-FR" sz="1000" dirty="0">
                <a:latin typeface="LM Roman 12" panose="00000500000000000000" pitchFamily="50" charset="0"/>
              </a:rPr>
              <a:t> ne gardant que les </a:t>
            </a:r>
            <a:r>
              <a:rPr lang="fr-FR" sz="1000" dirty="0" err="1">
                <a:latin typeface="LM Roman 12" panose="00000500000000000000" pitchFamily="50" charset="0"/>
              </a:rPr>
              <a:t>features</a:t>
            </a:r>
            <a:r>
              <a:rPr lang="fr-FR" sz="1000" dirty="0">
                <a:latin typeface="LM Roman 12" panose="00000500000000000000" pitchFamily="50" charset="0"/>
              </a:rPr>
              <a:t> pertinentes du RDBMS</a:t>
            </a:r>
          </a:p>
          <a:p>
            <a:r>
              <a:rPr lang="fr-FR" sz="1000" dirty="0">
                <a:latin typeface="LM Roman 12" panose="00000500000000000000" pitchFamily="50" charset="0"/>
              </a:rPr>
              <a:t>    pour mon étude, </a:t>
            </a:r>
            <a:r>
              <a:rPr lang="fr-FR" sz="1000" i="1" dirty="0">
                <a:latin typeface="LM Roman 12" panose="00000500000000000000" pitchFamily="50" charset="0"/>
              </a:rPr>
              <a:t>via</a:t>
            </a:r>
            <a:r>
              <a:rPr lang="fr-FR" sz="1000" dirty="0">
                <a:latin typeface="LM Roman 12" panose="00000500000000000000" pitchFamily="50" charset="0"/>
              </a:rPr>
              <a:t> </a:t>
            </a:r>
            <a:r>
              <a:rPr lang="fr-FR" sz="1000" dirty="0" err="1">
                <a:latin typeface="LM Roman 12" panose="00000500000000000000" pitchFamily="50" charset="0"/>
              </a:rPr>
              <a:t>merging</a:t>
            </a:r>
            <a:r>
              <a:rPr lang="fr-FR" sz="1000" dirty="0">
                <a:latin typeface="LM Roman 12" panose="00000500000000000000" pitchFamily="50" charset="0"/>
              </a:rPr>
              <a:t> (</a:t>
            </a:r>
            <a:r>
              <a:rPr lang="fr-FR" sz="1000" dirty="0" err="1">
                <a:latin typeface="LM Roman 12" panose="00000500000000000000" pitchFamily="50" charset="0"/>
              </a:rPr>
              <a:t>joining</a:t>
            </a:r>
            <a:r>
              <a:rPr lang="fr-FR" sz="1000" dirty="0">
                <a:latin typeface="LM Roman 12" panose="00000500000000000000" pitchFamily="50" charset="0"/>
              </a:rPr>
              <a:t>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F753F-5F04-3E5F-8AA8-3AC2D8E61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000" y="288000"/>
            <a:ext cx="2926588" cy="28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05B883-8C6C-4771-3B49-2B8164321D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000"/>
            <a:ext cx="2520000" cy="15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88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Plan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16000" y="504000"/>
            <a:ext cx="3186362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III</a:t>
            </a:r>
            <a:endParaRPr lang="fr-FR" sz="1400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IV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48000" y="504000"/>
            <a:ext cx="4434507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Présentation du projet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Nettoyage</a:t>
            </a:r>
            <a:endParaRPr lang="fr-FR" sz="1400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Traitement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Conclusions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97DFE7-FA2A-1834-66B6-DF2D8563C101}"/>
              </a:ext>
            </a:extLst>
          </p:cNvPr>
          <p:cNvCxnSpPr>
            <a:cxnSpLocks/>
          </p:cNvCxnSpPr>
          <p:nvPr/>
        </p:nvCxnSpPr>
        <p:spPr>
          <a:xfrm>
            <a:off x="2700337" y="468175"/>
            <a:ext cx="0" cy="288000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6925950-AECF-0994-D9C4-781EB4977A7F}"/>
              </a:ext>
            </a:extLst>
          </p:cNvPr>
          <p:cNvSpPr/>
          <p:nvPr/>
        </p:nvSpPr>
        <p:spPr>
          <a:xfrm>
            <a:off x="159127" y="1908175"/>
            <a:ext cx="2441505" cy="160033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5">
            <a:extLst>
              <a:ext uri="{FF2B5EF4-FFF2-40B4-BE49-F238E27FC236}">
                <a16:creationId xmlns:a16="http://schemas.microsoft.com/office/drawing/2014/main" id="{7A2A1541-851C-C834-1EB7-5DA72DD0C840}"/>
              </a:ext>
            </a:extLst>
          </p:cNvPr>
          <p:cNvSpPr txBox="1"/>
          <p:nvPr/>
        </p:nvSpPr>
        <p:spPr>
          <a:xfrm>
            <a:off x="2948501" y="503999"/>
            <a:ext cx="2223009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Indicateurs catégoriels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Indicateurs quantitatifs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Indicateurs vides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Suppression d’éléments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Imputation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036F58-7574-403A-0DF2-CB5A870903C6}"/>
              </a:ext>
            </a:extLst>
          </p:cNvPr>
          <p:cNvSpPr/>
          <p:nvPr/>
        </p:nvSpPr>
        <p:spPr>
          <a:xfrm>
            <a:off x="229165" y="300255"/>
            <a:ext cx="2441505" cy="7812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59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II.1. </a:t>
            </a:r>
            <a:r>
              <a:rPr lang="fr-FR" sz="1400" b="1" dirty="0" err="1">
                <a:latin typeface="LM Roman 12" panose="00000500000000000000" pitchFamily="50" charset="0"/>
              </a:rPr>
              <a:t>Merging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Former un </a:t>
            </a:r>
            <a:r>
              <a:rPr lang="fr-FR" sz="1000" dirty="0" err="1">
                <a:latin typeface="LM Roman 12" panose="00000500000000000000" pitchFamily="50" charset="0"/>
              </a:rPr>
              <a:t>dataset</a:t>
            </a:r>
            <a:r>
              <a:rPr lang="fr-FR" sz="1000" dirty="0">
                <a:latin typeface="LM Roman 12" panose="00000500000000000000" pitchFamily="50" charset="0"/>
              </a:rPr>
              <a:t> ne gardant que les </a:t>
            </a:r>
            <a:r>
              <a:rPr lang="fr-FR" sz="1000" dirty="0" err="1">
                <a:latin typeface="LM Roman 12" panose="00000500000000000000" pitchFamily="50" charset="0"/>
              </a:rPr>
              <a:t>features</a:t>
            </a:r>
            <a:r>
              <a:rPr lang="fr-FR" sz="1000" dirty="0">
                <a:latin typeface="LM Roman 12" panose="00000500000000000000" pitchFamily="50" charset="0"/>
              </a:rPr>
              <a:t> pertinentes du RDBMS</a:t>
            </a:r>
          </a:p>
          <a:p>
            <a:r>
              <a:rPr lang="fr-FR" sz="1000" dirty="0">
                <a:latin typeface="LM Roman 12" panose="00000500000000000000" pitchFamily="50" charset="0"/>
              </a:rPr>
              <a:t>    pour mon étude, </a:t>
            </a:r>
            <a:r>
              <a:rPr lang="fr-FR" sz="1000" i="1" dirty="0">
                <a:latin typeface="LM Roman 12" panose="00000500000000000000" pitchFamily="50" charset="0"/>
              </a:rPr>
              <a:t>via</a:t>
            </a:r>
            <a:r>
              <a:rPr lang="fr-FR" sz="1000" dirty="0">
                <a:latin typeface="LM Roman 12" panose="00000500000000000000" pitchFamily="50" charset="0"/>
              </a:rPr>
              <a:t> </a:t>
            </a:r>
            <a:r>
              <a:rPr lang="fr-FR" sz="1000" dirty="0" err="1">
                <a:latin typeface="LM Roman 12" panose="00000500000000000000" pitchFamily="50" charset="0"/>
              </a:rPr>
              <a:t>merging</a:t>
            </a:r>
            <a:r>
              <a:rPr lang="fr-FR" sz="1000" dirty="0">
                <a:latin typeface="LM Roman 12" panose="00000500000000000000" pitchFamily="50" charset="0"/>
              </a:rPr>
              <a:t> (</a:t>
            </a:r>
            <a:r>
              <a:rPr lang="fr-FR" sz="1000" dirty="0" err="1">
                <a:latin typeface="LM Roman 12" panose="00000500000000000000" pitchFamily="50" charset="0"/>
              </a:rPr>
              <a:t>joining</a:t>
            </a:r>
            <a:r>
              <a:rPr lang="fr-FR" sz="1000" dirty="0">
                <a:latin typeface="LM Roman 12" panose="00000500000000000000" pitchFamily="50" charset="0"/>
              </a:rPr>
              <a:t>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44E56-5D08-9687-38B9-C05292CD7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720000"/>
            <a:ext cx="3600000" cy="48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0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60000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II.2. Réorganisation de la data en RFM(S)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Former un </a:t>
            </a:r>
            <a:r>
              <a:rPr lang="fr-FR" sz="1000" dirty="0" err="1">
                <a:latin typeface="LM Roman 12" panose="00000500000000000000" pitchFamily="50" charset="0"/>
              </a:rPr>
              <a:t>dataset</a:t>
            </a:r>
            <a:r>
              <a:rPr lang="fr-FR" sz="1000" dirty="0">
                <a:latin typeface="LM Roman 12" panose="00000500000000000000" pitchFamily="50" charset="0"/>
              </a:rPr>
              <a:t> ne gardant que les </a:t>
            </a:r>
            <a:r>
              <a:rPr lang="fr-FR" sz="1000" dirty="0" err="1">
                <a:latin typeface="LM Roman 12" panose="00000500000000000000" pitchFamily="50" charset="0"/>
              </a:rPr>
              <a:t>features</a:t>
            </a:r>
            <a:r>
              <a:rPr lang="fr-FR" sz="1000" dirty="0">
                <a:latin typeface="LM Roman 12" panose="00000500000000000000" pitchFamily="50" charset="0"/>
              </a:rPr>
              <a:t> pertinentes du RDBMS</a:t>
            </a:r>
          </a:p>
          <a:p>
            <a:r>
              <a:rPr lang="fr-FR" sz="1000" dirty="0">
                <a:latin typeface="LM Roman 12" panose="00000500000000000000" pitchFamily="50" charset="0"/>
              </a:rPr>
              <a:t>    pour mon étude, </a:t>
            </a:r>
            <a:r>
              <a:rPr lang="fr-FR" sz="1000" i="1" dirty="0">
                <a:latin typeface="LM Roman 12" panose="00000500000000000000" pitchFamily="50" charset="0"/>
              </a:rPr>
              <a:t>via</a:t>
            </a:r>
            <a:r>
              <a:rPr lang="fr-FR" sz="1000" dirty="0">
                <a:latin typeface="LM Roman 12" panose="00000500000000000000" pitchFamily="50" charset="0"/>
              </a:rPr>
              <a:t> </a:t>
            </a:r>
            <a:r>
              <a:rPr lang="fr-FR" sz="1000" dirty="0" err="1">
                <a:latin typeface="LM Roman 12" panose="00000500000000000000" pitchFamily="50" charset="0"/>
              </a:rPr>
              <a:t>merging</a:t>
            </a:r>
            <a:r>
              <a:rPr lang="fr-FR" sz="1000" dirty="0">
                <a:latin typeface="LM Roman 12" panose="00000500000000000000" pitchFamily="50" charset="0"/>
              </a:rPr>
              <a:t> (</a:t>
            </a:r>
            <a:r>
              <a:rPr lang="fr-FR" sz="1000" dirty="0" err="1">
                <a:latin typeface="LM Roman 12" panose="00000500000000000000" pitchFamily="50" charset="0"/>
              </a:rPr>
              <a:t>joining</a:t>
            </a:r>
            <a:r>
              <a:rPr lang="fr-FR" sz="1000" dirty="0">
                <a:latin typeface="LM Roman 12" panose="00000500000000000000" pitchFamily="50" charset="0"/>
              </a:rPr>
              <a:t>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44E56-5D08-9687-38B9-C05292CD7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88000"/>
            <a:ext cx="3600000" cy="483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C85732-6994-9ECF-B8F6-11DA55176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1008000"/>
            <a:ext cx="319823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34302"/>
      </p:ext>
    </p:extLst>
  </p:cSld>
  <p:clrMapOvr>
    <a:masterClrMapping/>
  </p:clrMapOvr>
</p:sld>
</file>

<file path=ppt/theme/theme1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27833</TotalTime>
  <Words>504</Words>
  <Application>Microsoft Office PowerPoint</Application>
  <PresentationFormat>Custom</PresentationFormat>
  <Paragraphs>204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LM Roman 12</vt:lpstr>
      <vt:lpstr>1_Conception personnalisée</vt:lpstr>
      <vt:lpstr>2_Conception personnalisée</vt:lpstr>
      <vt:lpstr>4_Conception personnalisée</vt:lpstr>
      <vt:lpstr>3_Conception personnalisée</vt:lpstr>
      <vt:lpstr>Conception personnalisée</vt:lpstr>
      <vt:lpstr>5_Conception personnalisée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Arnaud</dc:creator>
  <cp:lastModifiedBy>Arnaud CHOUX</cp:lastModifiedBy>
  <cp:revision>338</cp:revision>
  <dcterms:created xsi:type="dcterms:W3CDTF">2020-10-01T13:31:40Z</dcterms:created>
  <dcterms:modified xsi:type="dcterms:W3CDTF">2022-11-07T07:37:16Z</dcterms:modified>
</cp:coreProperties>
</file>